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notesMasterIdLst>
    <p:notesMasterId r:id="rId3"/>
  </p:notesMasterIdLst>
  <p:sldIdLst>
    <p:sldId id="256" r:id="rId2"/>
  </p:sldIdLst>
  <p:sldSz cx="30384750" cy="42519600"/>
  <p:notesSz cx="6858000" cy="9144000"/>
  <p:defaultTextStyle>
    <a:defPPr>
      <a:defRPr lang="he-IL"/>
    </a:defPPr>
    <a:lvl1pPr marL="0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1pPr>
    <a:lvl2pPr marL="2082304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2pPr>
    <a:lvl3pPr marL="4164608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3pPr>
    <a:lvl4pPr marL="6246909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4pPr>
    <a:lvl5pPr marL="8329213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5pPr>
    <a:lvl6pPr marL="10411517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6pPr>
    <a:lvl7pPr marL="12493818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7pPr>
    <a:lvl8pPr marL="14576122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8pPr>
    <a:lvl9pPr marL="16658426" algn="r" defTabSz="4164608" rtl="1" eaLnBrk="1" latinLnBrk="0" hangingPunct="1">
      <a:defRPr sz="81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19" d="100"/>
          <a:sy n="19" d="100"/>
        </p:scale>
        <p:origin x="29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954362B-CC9D-415B-8F9B-1B592B497135}" type="datetimeFigureOut">
              <a:rPr lang="he-IL" smtClean="0"/>
              <a:t>ט'/סיון/תשע"ד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2325688" y="1143000"/>
            <a:ext cx="2206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709A780-8C56-4E8D-9038-0CA9FDAB302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7595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1pPr>
    <a:lvl2pPr marL="2082304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2pPr>
    <a:lvl3pPr marL="4164608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3pPr>
    <a:lvl4pPr marL="6246909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4pPr>
    <a:lvl5pPr marL="8329213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5pPr>
    <a:lvl6pPr marL="10411517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6pPr>
    <a:lvl7pPr marL="12493818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7pPr>
    <a:lvl8pPr marL="14576122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8pPr>
    <a:lvl9pPr marL="16658426" algn="r" defTabSz="4164608" rtl="1" eaLnBrk="1" latinLnBrk="0" hangingPunct="1">
      <a:defRPr sz="54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8856" y="13208652"/>
            <a:ext cx="25827038" cy="91141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57713" y="24094440"/>
            <a:ext cx="21269325" cy="10866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19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038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557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076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596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1152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634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153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28818039" y="40009771"/>
            <a:ext cx="1266031" cy="603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 fontAlgn="base">
              <a:spcBef>
                <a:spcPct val="50000"/>
              </a:spcBef>
              <a:spcAft>
                <a:spcPct val="0"/>
              </a:spcAft>
              <a:defRPr/>
            </a:pPr>
            <a:fld id="{6614C798-DEA3-4A98-AB1B-3B427D3C53AD}" type="slidenum">
              <a:rPr lang="en-US" sz="3323">
                <a:solidFill>
                  <a:prstClr val="white"/>
                </a:solidFill>
                <a:latin typeface="Arial" charset="0"/>
                <a:ea typeface="ＭＳ Ｐゴシック" pitchFamily="48" charset="-128"/>
              </a:rPr>
              <a:pPr algn="l" rtl="0" fontAlgn="base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sz="3323" dirty="0">
              <a:solidFill>
                <a:prstClr val="white"/>
              </a:solidFill>
              <a:latin typeface="Arial" charset="0"/>
              <a:ea typeface="ＭＳ Ｐゴシック" pitchFamily="4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91932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139406" indent="-1139406">
              <a:lnSpc>
                <a:spcPts val="12760"/>
              </a:lnSpc>
              <a:spcBef>
                <a:spcPts val="2658"/>
              </a:spcBef>
              <a:spcAft>
                <a:spcPts val="1994"/>
              </a:spcAft>
              <a:buFont typeface="Wingdings" panose="05000000000000000000" pitchFamily="2" charset="2"/>
              <a:buChar char="Ø"/>
              <a:defRPr/>
            </a:lvl1pPr>
            <a:lvl2pPr marL="2468713" indent="-949505">
              <a:lnSpc>
                <a:spcPts val="12760"/>
              </a:lnSpc>
              <a:spcBef>
                <a:spcPts val="2658"/>
              </a:spcBef>
              <a:spcAft>
                <a:spcPts val="1994"/>
              </a:spcAft>
              <a:buFont typeface="Wingdings" panose="05000000000000000000" pitchFamily="2" charset="2"/>
              <a:buChar char="Ø"/>
              <a:defRPr/>
            </a:lvl2pPr>
            <a:lvl3pPr marL="3798020" indent="-759604">
              <a:lnSpc>
                <a:spcPts val="12760"/>
              </a:lnSpc>
              <a:spcBef>
                <a:spcPts val="2658"/>
              </a:spcBef>
              <a:spcAft>
                <a:spcPts val="1994"/>
              </a:spcAft>
              <a:buFont typeface="Wingdings" panose="05000000000000000000" pitchFamily="2" charset="2"/>
              <a:buChar char="Ø"/>
              <a:defRPr/>
            </a:lvl3pPr>
            <a:lvl4pPr marL="5317228" indent="-759604">
              <a:lnSpc>
                <a:spcPts val="12760"/>
              </a:lnSpc>
              <a:spcBef>
                <a:spcPts val="2658"/>
              </a:spcBef>
              <a:spcAft>
                <a:spcPts val="1994"/>
              </a:spcAft>
              <a:buFont typeface="Wingdings" panose="05000000000000000000" pitchFamily="2" charset="2"/>
              <a:buChar char="Ø"/>
              <a:defRPr/>
            </a:lvl4pPr>
            <a:lvl5pPr marL="6836436" indent="-759604">
              <a:lnSpc>
                <a:spcPts val="12760"/>
              </a:lnSpc>
              <a:spcBef>
                <a:spcPts val="2658"/>
              </a:spcBef>
              <a:spcAft>
                <a:spcPts val="1994"/>
              </a:spcAft>
              <a:buFont typeface="Wingdings" panose="05000000000000000000" pitchFamily="2" charset="2"/>
              <a:buChar char="Ø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324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9248" y="9517708"/>
            <a:ext cx="13425207" cy="3966526"/>
          </a:xfrm>
        </p:spPr>
        <p:txBody>
          <a:bodyPr anchor="b"/>
          <a:lstStyle>
            <a:lvl1pPr marL="0" indent="0">
              <a:buNone/>
              <a:defRPr sz="7975" b="1"/>
            </a:lvl1pPr>
            <a:lvl2pPr marL="1519208" indent="0">
              <a:buNone/>
              <a:defRPr sz="6646" b="1"/>
            </a:lvl2pPr>
            <a:lvl3pPr marL="3038416" indent="0">
              <a:buNone/>
              <a:defRPr sz="5981" b="1"/>
            </a:lvl3pPr>
            <a:lvl4pPr marL="4557624" indent="0">
              <a:buNone/>
              <a:defRPr sz="5317" b="1"/>
            </a:lvl4pPr>
            <a:lvl5pPr marL="6076832" indent="0">
              <a:buNone/>
              <a:defRPr sz="5317" b="1"/>
            </a:lvl5pPr>
            <a:lvl6pPr marL="7596040" indent="0">
              <a:buNone/>
              <a:defRPr sz="5317" b="1"/>
            </a:lvl6pPr>
            <a:lvl7pPr marL="9115247" indent="0">
              <a:buNone/>
              <a:defRPr sz="5317" b="1"/>
            </a:lvl7pPr>
            <a:lvl8pPr marL="10634455" indent="0">
              <a:buNone/>
              <a:defRPr sz="5317" b="1"/>
            </a:lvl8pPr>
            <a:lvl9pPr marL="12153663" indent="0">
              <a:buNone/>
              <a:defRPr sz="531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9248" y="13484234"/>
            <a:ext cx="13425207" cy="24497984"/>
          </a:xfrm>
        </p:spPr>
        <p:txBody>
          <a:bodyPr/>
          <a:lstStyle>
            <a:lvl1pPr>
              <a:defRPr sz="7975"/>
            </a:lvl1pPr>
            <a:lvl2pPr>
              <a:defRPr sz="6646"/>
            </a:lvl2pPr>
            <a:lvl3pPr>
              <a:defRPr sz="5981"/>
            </a:lvl3pPr>
            <a:lvl4pPr>
              <a:defRPr sz="5317"/>
            </a:lvl4pPr>
            <a:lvl5pPr>
              <a:defRPr sz="5317"/>
            </a:lvl5pPr>
            <a:lvl6pPr>
              <a:defRPr sz="5317"/>
            </a:lvl6pPr>
            <a:lvl7pPr>
              <a:defRPr sz="5317"/>
            </a:lvl7pPr>
            <a:lvl8pPr>
              <a:defRPr sz="5317"/>
            </a:lvl8pPr>
            <a:lvl9pPr>
              <a:defRPr sz="53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35034" y="9517708"/>
            <a:ext cx="13430482" cy="3966526"/>
          </a:xfrm>
        </p:spPr>
        <p:txBody>
          <a:bodyPr anchor="b"/>
          <a:lstStyle>
            <a:lvl1pPr marL="0" indent="0">
              <a:buNone/>
              <a:defRPr sz="7975" b="1"/>
            </a:lvl1pPr>
            <a:lvl2pPr marL="1519208" indent="0">
              <a:buNone/>
              <a:defRPr sz="6646" b="1"/>
            </a:lvl2pPr>
            <a:lvl3pPr marL="3038416" indent="0">
              <a:buNone/>
              <a:defRPr sz="5981" b="1"/>
            </a:lvl3pPr>
            <a:lvl4pPr marL="4557624" indent="0">
              <a:buNone/>
              <a:defRPr sz="5317" b="1"/>
            </a:lvl4pPr>
            <a:lvl5pPr marL="6076832" indent="0">
              <a:buNone/>
              <a:defRPr sz="5317" b="1"/>
            </a:lvl5pPr>
            <a:lvl6pPr marL="7596040" indent="0">
              <a:buNone/>
              <a:defRPr sz="5317" b="1"/>
            </a:lvl6pPr>
            <a:lvl7pPr marL="9115247" indent="0">
              <a:buNone/>
              <a:defRPr sz="5317" b="1"/>
            </a:lvl7pPr>
            <a:lvl8pPr marL="10634455" indent="0">
              <a:buNone/>
              <a:defRPr sz="5317" b="1"/>
            </a:lvl8pPr>
            <a:lvl9pPr marL="12153663" indent="0">
              <a:buNone/>
              <a:defRPr sz="531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35034" y="13484234"/>
            <a:ext cx="13430482" cy="24497984"/>
          </a:xfrm>
        </p:spPr>
        <p:txBody>
          <a:bodyPr/>
          <a:lstStyle>
            <a:lvl1pPr>
              <a:defRPr sz="7975"/>
            </a:lvl1pPr>
            <a:lvl2pPr>
              <a:defRPr sz="6646"/>
            </a:lvl2pPr>
            <a:lvl3pPr>
              <a:defRPr sz="5981"/>
            </a:lvl3pPr>
            <a:lvl4pPr>
              <a:defRPr sz="5317"/>
            </a:lvl4pPr>
            <a:lvl5pPr>
              <a:defRPr sz="5317"/>
            </a:lvl5pPr>
            <a:lvl6pPr>
              <a:defRPr sz="5317"/>
            </a:lvl6pPr>
            <a:lvl7pPr>
              <a:defRPr sz="5317"/>
            </a:lvl7pPr>
            <a:lvl8pPr>
              <a:defRPr sz="5317"/>
            </a:lvl8pPr>
            <a:lvl9pPr>
              <a:defRPr sz="5317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0" y="39979167"/>
            <a:ext cx="30384750" cy="2263776"/>
          </a:xfrm>
          <a:prstGeom prst="rect">
            <a:avLst/>
          </a:prstGeom>
        </p:spPr>
        <p:txBody>
          <a:bodyPr/>
          <a:lstStyle/>
          <a:p>
            <a:pPr algn="ctr"/>
            <a:fld id="{4EF2BB55-FB57-4D2A-8B3F-52D0F0E7FB43}" type="slidenum">
              <a:rPr lang="en-US" sz="3655" smtClean="0">
                <a:solidFill>
                  <a:prstClr val="white">
                    <a:lumMod val="65000"/>
                  </a:prstClr>
                </a:solidFill>
              </a:rPr>
              <a:pPr algn="ctr"/>
              <a:t>‹#›</a:t>
            </a:fld>
            <a:endParaRPr lang="en-US" sz="3655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843664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0" y="39979167"/>
            <a:ext cx="30384750" cy="2263776"/>
          </a:xfrm>
          <a:prstGeom prst="rect">
            <a:avLst/>
          </a:prstGeom>
        </p:spPr>
        <p:txBody>
          <a:bodyPr/>
          <a:lstStyle/>
          <a:p>
            <a:pPr algn="ctr"/>
            <a:fld id="{4EF2BB55-FB57-4D2A-8B3F-52D0F0E7FB43}" type="slidenum">
              <a:rPr lang="en-US" sz="3655" smtClean="0">
                <a:solidFill>
                  <a:prstClr val="white">
                    <a:lumMod val="65000"/>
                  </a:prstClr>
                </a:solidFill>
              </a:rPr>
              <a:pPr algn="ctr"/>
              <a:t>‹#›</a:t>
            </a:fld>
            <a:endParaRPr lang="en-US" sz="3655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9154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0" y="39979167"/>
            <a:ext cx="30384750" cy="2263776"/>
          </a:xfrm>
          <a:prstGeom prst="rect">
            <a:avLst/>
          </a:prstGeom>
        </p:spPr>
        <p:txBody>
          <a:bodyPr/>
          <a:lstStyle/>
          <a:p>
            <a:pPr algn="ctr"/>
            <a:fld id="{4EF2BB55-FB57-4D2A-8B3F-52D0F0E7FB43}" type="slidenum">
              <a:rPr lang="en-US" sz="3655" smtClean="0">
                <a:solidFill>
                  <a:prstClr val="white">
                    <a:lumMod val="65000"/>
                  </a:prstClr>
                </a:solidFill>
              </a:rPr>
              <a:pPr algn="ctr"/>
              <a:t>‹#›</a:t>
            </a:fld>
            <a:endParaRPr lang="en-US" sz="3655"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3407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כותרת, טקסט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12825" y="0"/>
            <a:ext cx="21016119" cy="377952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1012833" y="7559040"/>
            <a:ext cx="13799741" cy="29763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15318986" y="7559040"/>
            <a:ext cx="13799741" cy="29763720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299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413" y="361557"/>
            <a:ext cx="29371925" cy="708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413" y="8723915"/>
            <a:ext cx="29371925" cy="28060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71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3038416" rtl="1" eaLnBrk="1" latinLnBrk="0" hangingPunct="1">
        <a:spcBef>
          <a:spcPct val="0"/>
        </a:spcBef>
        <a:buNone/>
        <a:defRPr sz="14621" kern="1200">
          <a:solidFill>
            <a:srgbClr val="7AC14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139406" indent="-1139406" algn="r" defTabSz="3038416" rtl="1" eaLnBrk="1" latinLnBrk="0" hangingPunct="1">
        <a:spcBef>
          <a:spcPct val="20000"/>
        </a:spcBef>
        <a:buClr>
          <a:srgbClr val="7AC142"/>
        </a:buClr>
        <a:buFont typeface="Arial" pitchFamily="34" charset="0"/>
        <a:buChar char="•"/>
        <a:defRPr sz="10633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2468713" indent="-949505" algn="r" defTabSz="3038416" rtl="1" eaLnBrk="1" latinLnBrk="0" hangingPunct="1">
        <a:spcBef>
          <a:spcPct val="20000"/>
        </a:spcBef>
        <a:buClr>
          <a:srgbClr val="7AC142"/>
        </a:buClr>
        <a:buFont typeface="Arial" pitchFamily="34" charset="0"/>
        <a:buChar char="•"/>
        <a:defRPr sz="9304" kern="1200">
          <a:solidFill>
            <a:srgbClr val="3C7A99"/>
          </a:solidFill>
          <a:latin typeface="Arial" pitchFamily="34" charset="0"/>
          <a:ea typeface="+mn-ea"/>
          <a:cs typeface="Arial" pitchFamily="34" charset="0"/>
        </a:defRPr>
      </a:lvl2pPr>
      <a:lvl3pPr marL="3798020" indent="-759604" algn="r" defTabSz="3038416" rtl="1" eaLnBrk="1" latinLnBrk="0" hangingPunct="1">
        <a:spcBef>
          <a:spcPct val="20000"/>
        </a:spcBef>
        <a:buClr>
          <a:srgbClr val="7AC142"/>
        </a:buClr>
        <a:buFont typeface="Arial" pitchFamily="34" charset="0"/>
        <a:buChar char="•"/>
        <a:defRPr sz="7975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5317228" indent="-759604" algn="r" defTabSz="3038416" rtl="1" eaLnBrk="1" latinLnBrk="0" hangingPunct="1">
        <a:spcBef>
          <a:spcPct val="20000"/>
        </a:spcBef>
        <a:buClr>
          <a:srgbClr val="7AC142"/>
        </a:buClr>
        <a:buFont typeface="Arial" pitchFamily="34" charset="0"/>
        <a:buChar char="•"/>
        <a:defRPr sz="664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6836436" indent="-759604" algn="r" defTabSz="3038416" rtl="1" eaLnBrk="1" latinLnBrk="0" hangingPunct="1">
        <a:spcBef>
          <a:spcPct val="20000"/>
        </a:spcBef>
        <a:buClr>
          <a:srgbClr val="7AC142"/>
        </a:buClr>
        <a:buFont typeface="Arial" pitchFamily="34" charset="0"/>
        <a:buChar char="•"/>
        <a:defRPr sz="6646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8355643" indent="-759604" algn="l" defTabSz="3038416" rtl="0" eaLnBrk="1" latinLnBrk="0" hangingPunct="1">
        <a:spcBef>
          <a:spcPct val="20000"/>
        </a:spcBef>
        <a:buFont typeface="Arial" pitchFamily="34" charset="0"/>
        <a:buChar char="•"/>
        <a:defRPr sz="6646" kern="1200">
          <a:solidFill>
            <a:schemeClr val="tx1"/>
          </a:solidFill>
          <a:latin typeface="+mn-lt"/>
          <a:ea typeface="+mn-ea"/>
          <a:cs typeface="+mn-cs"/>
        </a:defRPr>
      </a:lvl6pPr>
      <a:lvl7pPr marL="9874851" indent="-759604" algn="l" defTabSz="3038416" rtl="0" eaLnBrk="1" latinLnBrk="0" hangingPunct="1">
        <a:spcBef>
          <a:spcPct val="20000"/>
        </a:spcBef>
        <a:buFont typeface="Arial" pitchFamily="34" charset="0"/>
        <a:buChar char="•"/>
        <a:defRPr sz="6646" kern="1200">
          <a:solidFill>
            <a:schemeClr val="tx1"/>
          </a:solidFill>
          <a:latin typeface="+mn-lt"/>
          <a:ea typeface="+mn-ea"/>
          <a:cs typeface="+mn-cs"/>
        </a:defRPr>
      </a:lvl7pPr>
      <a:lvl8pPr marL="11394059" indent="-759604" algn="l" defTabSz="3038416" rtl="0" eaLnBrk="1" latinLnBrk="0" hangingPunct="1">
        <a:spcBef>
          <a:spcPct val="20000"/>
        </a:spcBef>
        <a:buFont typeface="Arial" pitchFamily="34" charset="0"/>
        <a:buChar char="•"/>
        <a:defRPr sz="6646" kern="1200">
          <a:solidFill>
            <a:schemeClr val="tx1"/>
          </a:solidFill>
          <a:latin typeface="+mn-lt"/>
          <a:ea typeface="+mn-ea"/>
          <a:cs typeface="+mn-cs"/>
        </a:defRPr>
      </a:lvl8pPr>
      <a:lvl9pPr marL="12913267" indent="-759604" algn="l" defTabSz="3038416" rtl="0" eaLnBrk="1" latinLnBrk="0" hangingPunct="1">
        <a:spcBef>
          <a:spcPct val="20000"/>
        </a:spcBef>
        <a:buFont typeface="Arial" pitchFamily="34" charset="0"/>
        <a:buChar char="•"/>
        <a:defRPr sz="66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1pPr>
      <a:lvl2pPr marL="1519208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2pPr>
      <a:lvl3pPr marL="3038416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3pPr>
      <a:lvl4pPr marL="4557624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4pPr>
      <a:lvl5pPr marL="6076832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5pPr>
      <a:lvl6pPr marL="7596040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6pPr>
      <a:lvl7pPr marL="9115247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7pPr>
      <a:lvl8pPr marL="10634455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8pPr>
      <a:lvl9pPr marL="12153663" algn="l" defTabSz="3038416" rtl="0" eaLnBrk="1" latinLnBrk="0" hangingPunct="1">
        <a:defRPr sz="59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כותרת 1"/>
          <p:cNvSpPr>
            <a:spLocks noGrp="1"/>
          </p:cNvSpPr>
          <p:nvPr>
            <p:ph type="title"/>
          </p:nvPr>
        </p:nvSpPr>
        <p:spPr>
          <a:xfrm>
            <a:off x="0" y="1711035"/>
            <a:ext cx="30384750" cy="340694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מודל </a:t>
            </a:r>
            <a:r>
              <a:rPr lang="he-IL" dirty="0" err="1">
                <a:latin typeface="Alef" panose="00000500000000000000" pitchFamily="2" charset="-79"/>
                <a:cs typeface="Alef" panose="00000500000000000000" pitchFamily="2" charset="-79"/>
              </a:rPr>
              <a:t>שינגו</a:t>
            </a:r>
            <a:r>
              <a:rPr lang="he-IL" dirty="0">
                <a:latin typeface="Alef" panose="00000500000000000000" pitchFamily="2" charset="-79"/>
                <a:cs typeface="Alef" panose="00000500000000000000" pitchFamily="2" charset="-79"/>
              </a:rPr>
              <a:t> למצויינות בתפעול</a:t>
            </a:r>
          </a:p>
        </p:txBody>
      </p:sp>
      <p:grpSp>
        <p:nvGrpSpPr>
          <p:cNvPr id="3" name="קבוצה 2"/>
          <p:cNvGrpSpPr/>
          <p:nvPr/>
        </p:nvGrpSpPr>
        <p:grpSpPr>
          <a:xfrm>
            <a:off x="1008325" y="5828635"/>
            <a:ext cx="27360839" cy="30954563"/>
            <a:chOff x="318618" y="1600945"/>
            <a:chExt cx="8645682" cy="9781254"/>
          </a:xfrm>
        </p:grpSpPr>
        <p:sp>
          <p:nvSpPr>
            <p:cNvPr id="13" name="מלבן 12"/>
            <p:cNvSpPr/>
            <p:nvPr/>
          </p:nvSpPr>
          <p:spPr>
            <a:xfrm>
              <a:off x="4652252" y="4168584"/>
              <a:ext cx="3513600" cy="16920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הכרת המציאות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מיקוד בטווח הארוך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תיאום כלל מערכות הארגון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יישור אסטרטגיית הארגון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סטנדרטיזציה של ניהול יומיומי</a:t>
              </a:r>
            </a:p>
          </p:txBody>
        </p:sp>
        <p:sp>
          <p:nvSpPr>
            <p:cNvPr id="12" name="מלבן 11"/>
            <p:cNvSpPr/>
            <p:nvPr/>
          </p:nvSpPr>
          <p:spPr>
            <a:xfrm>
              <a:off x="1129909" y="4169853"/>
              <a:ext cx="3513600" cy="1692000"/>
            </a:xfrm>
            <a:prstGeom prst="rect">
              <a:avLst/>
            </a:prstGeom>
            <a:solidFill>
              <a:srgbClr val="B0DD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יצירת מטרות עקביות</a:t>
              </a: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חשיבה מערכתית</a:t>
              </a:r>
            </a:p>
          </p:txBody>
        </p:sp>
        <p:sp>
          <p:nvSpPr>
            <p:cNvPr id="16" name="מלבן 15"/>
            <p:cNvSpPr/>
            <p:nvPr/>
          </p:nvSpPr>
          <p:spPr>
            <a:xfrm>
              <a:off x="4654552" y="5860585"/>
              <a:ext cx="3512412" cy="357627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תהליכים יציבים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הסתמכות על עובדות ונתונים 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סטנדרטיזציה של תהליכים 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להתעקש על תצפית ישירה </a:t>
              </a:r>
              <a:r>
                <a:rPr lang="en-US" sz="5696" dirty="0">
                  <a:solidFill>
                    <a:prstClr val="black"/>
                  </a:solidFill>
                </a:rPr>
                <a:t>Go to </a:t>
              </a:r>
              <a:r>
                <a:rPr lang="en-US" sz="5696" dirty="0" err="1">
                  <a:solidFill>
                    <a:prstClr val="black"/>
                  </a:solidFill>
                </a:rPr>
                <a:t>Gemba</a:t>
              </a:r>
              <a:endParaRPr lang="he-IL" sz="5696" dirty="0">
                <a:solidFill>
                  <a:prstClr val="black"/>
                </a:solidFill>
              </a:endParaRP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ממוקד בזרימת הערך </a:t>
              </a:r>
              <a:r>
                <a:rPr lang="en-US" sz="5696" dirty="0">
                  <a:solidFill>
                    <a:prstClr val="black"/>
                  </a:solidFill>
                </a:rPr>
                <a:t>VSM</a:t>
              </a:r>
              <a:endParaRPr lang="he-IL" sz="5696" dirty="0">
                <a:solidFill>
                  <a:prstClr val="black"/>
                </a:solidFill>
              </a:endParaRP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לשמור את זה פשוט </a:t>
              </a:r>
              <a:r>
                <a:rPr lang="he-IL" sz="5696" dirty="0" err="1">
                  <a:solidFill>
                    <a:prstClr val="black"/>
                  </a:solidFill>
                </a:rPr>
                <a:t>ווויזואלי</a:t>
              </a:r>
              <a:r>
                <a:rPr lang="he-IL" sz="5696" dirty="0">
                  <a:solidFill>
                    <a:prstClr val="black"/>
                  </a:solidFill>
                </a:rPr>
                <a:t> </a:t>
              </a:r>
              <a:r>
                <a:rPr lang="en-US" sz="5696" dirty="0">
                  <a:solidFill>
                    <a:prstClr val="black"/>
                  </a:solidFill>
                </a:rPr>
                <a:t>KIS</a:t>
              </a:r>
              <a:endParaRPr lang="he-IL" sz="5696" dirty="0">
                <a:solidFill>
                  <a:prstClr val="black"/>
                </a:solidFill>
              </a:endParaRP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זיהוי וסילוק בזבוזים 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פגמים לא עוברים קדימה 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שילוב שיפורים בעבודה</a:t>
              </a:r>
            </a:p>
          </p:txBody>
        </p:sp>
        <p:sp>
          <p:nvSpPr>
            <p:cNvPr id="15" name="מלבן 14"/>
            <p:cNvSpPr/>
            <p:nvPr/>
          </p:nvSpPr>
          <p:spPr>
            <a:xfrm>
              <a:off x="1129910" y="5858656"/>
              <a:ext cx="3513600" cy="3574800"/>
            </a:xfrm>
            <a:prstGeom prst="rect">
              <a:avLst/>
            </a:prstGeom>
            <a:solidFill>
              <a:srgbClr val="B0DD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t"/>
            <a:lstStyle/>
            <a:p>
              <a:pPr algn="l" rtl="0" fontAlgn="base">
                <a:spcBef>
                  <a:spcPts val="665"/>
                </a:spcBef>
                <a:spcAft>
                  <a:spcPts val="665"/>
                </a:spcAft>
              </a:pPr>
              <a:endParaRPr lang="en-US" sz="8861" dirty="0">
                <a:solidFill>
                  <a:prstClr val="black"/>
                </a:solidFill>
              </a:endParaRP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מיקוד </a:t>
              </a:r>
              <a:r>
                <a:rPr lang="he-IL" sz="8861" dirty="0">
                  <a:solidFill>
                    <a:prstClr val="black"/>
                  </a:solidFill>
                </a:rPr>
                <a:t>בתהליך</a:t>
              </a: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אימוץ חשיבה מדעית</a:t>
              </a: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en-US" sz="8861" dirty="0">
                  <a:solidFill>
                    <a:prstClr val="black"/>
                  </a:solidFill>
                </a:rPr>
                <a:t>Value,</a:t>
              </a:r>
              <a:r>
                <a:rPr lang="he-IL" sz="8861" dirty="0">
                  <a:solidFill>
                    <a:prstClr val="black"/>
                  </a:solidFill>
                </a:rPr>
                <a:t> </a:t>
              </a:r>
              <a:r>
                <a:rPr lang="en-US" sz="8861" dirty="0">
                  <a:solidFill>
                    <a:prstClr val="black"/>
                  </a:solidFill>
                </a:rPr>
                <a:t>Flow</a:t>
              </a:r>
              <a:r>
                <a:rPr lang="he-IL" sz="8861" dirty="0">
                  <a:solidFill>
                    <a:prstClr val="black"/>
                  </a:solidFill>
                </a:rPr>
                <a:t>&amp;</a:t>
              </a:r>
              <a:r>
                <a:rPr lang="en-US" sz="8861" dirty="0">
                  <a:solidFill>
                    <a:prstClr val="black"/>
                  </a:solidFill>
                </a:rPr>
                <a:t>Pull</a:t>
              </a:r>
              <a:endParaRPr lang="he-IL" sz="8861" dirty="0">
                <a:solidFill>
                  <a:prstClr val="black"/>
                </a:solidFill>
              </a:endParaRP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הבטחת איכות במקור</a:t>
              </a: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שאיפה לשלמות</a:t>
              </a:r>
            </a:p>
          </p:txBody>
        </p:sp>
        <p:sp>
          <p:nvSpPr>
            <p:cNvPr id="5" name="משולש שווה שוקיים 4"/>
            <p:cNvSpPr/>
            <p:nvPr/>
          </p:nvSpPr>
          <p:spPr>
            <a:xfrm rot="10800000" flipV="1">
              <a:off x="4644300" y="1606673"/>
              <a:ext cx="4320000" cy="2556000"/>
            </a:xfrm>
            <a:prstGeom prst="triangle">
              <a:avLst>
                <a:gd name="adj" fmla="val 100000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he-IL" sz="8374" dirty="0">
                <a:solidFill>
                  <a:prstClr val="black"/>
                </a:solidFill>
              </a:endParaRPr>
            </a:p>
          </p:txBody>
        </p:sp>
        <p:sp>
          <p:nvSpPr>
            <p:cNvPr id="8" name="משולש שווה שוקיים 7"/>
            <p:cNvSpPr/>
            <p:nvPr/>
          </p:nvSpPr>
          <p:spPr>
            <a:xfrm rot="10800000" flipH="1" flipV="1">
              <a:off x="318618" y="1600945"/>
              <a:ext cx="4320000" cy="2556118"/>
            </a:xfrm>
            <a:prstGeom prst="triangle">
              <a:avLst>
                <a:gd name="adj" fmla="val 100000"/>
              </a:avLst>
            </a:prstGeom>
            <a:solidFill>
              <a:srgbClr val="B0DD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he-IL" sz="5696" dirty="0">
                <a:solidFill>
                  <a:prstClr val="black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90113" y="2296571"/>
              <a:ext cx="1095160" cy="336943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1">
              <a:spAutoFit/>
            </a:bodyPr>
            <a:lstStyle/>
            <a:p>
              <a:pPr algn="ct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he-IL" sz="6329" b="1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itchFamily="34" charset="0"/>
                  <a:ea typeface="ＭＳ Ｐゴシック" pitchFamily="34" charset="-128"/>
                </a:rPr>
                <a:t>תוצאות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968958" y="3626442"/>
              <a:ext cx="3666656" cy="89092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949505" indent="-949505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יצירת</a:t>
              </a:r>
              <a:r>
                <a:rPr lang="he-IL" sz="8861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 </a:t>
              </a:r>
              <a:r>
                <a:rPr lang="he-IL" sz="8861" dirty="0">
                  <a:solidFill>
                    <a:prstClr val="black"/>
                  </a:solidFill>
                </a:rPr>
                <a:t>ערך</a:t>
              </a:r>
              <a:r>
                <a:rPr lang="he-IL" sz="8861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 </a:t>
              </a:r>
              <a:r>
                <a:rPr lang="he-IL" sz="8861" dirty="0">
                  <a:solidFill>
                    <a:prstClr val="black"/>
                  </a:solidFill>
                </a:rPr>
                <a:t>עבור</a:t>
              </a:r>
              <a:r>
                <a:rPr lang="he-IL" sz="8861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 </a:t>
              </a:r>
              <a:r>
                <a:rPr lang="he-IL" sz="8861" dirty="0">
                  <a:solidFill>
                    <a:prstClr val="black"/>
                  </a:solidFill>
                </a:rPr>
                <a:t>הלקוח</a:t>
              </a:r>
            </a:p>
            <a:p>
              <a:pPr marL="949505" indent="-949505" algn="l" rtl="0" fontAlgn="base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</a:pPr>
              <a:endParaRPr lang="he-IL" sz="8861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48173" y="3194925"/>
              <a:ext cx="3018160" cy="130725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marL="569703" indent="-569703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מדוד מה שחשוב </a:t>
              </a:r>
            </a:p>
            <a:p>
              <a:pPr marL="569703" indent="-569703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הלימה בין התנהגויות וביצועים </a:t>
              </a:r>
            </a:p>
            <a:p>
              <a:pPr marL="569703" indent="-569703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מצא את הקשר סיבה ותוצאה</a:t>
              </a:r>
            </a:p>
            <a:p>
              <a:pPr algn="ctr" fontAlgn="base">
                <a:spcBef>
                  <a:spcPts val="665"/>
                </a:spcBef>
                <a:spcAft>
                  <a:spcPts val="665"/>
                </a:spcAft>
              </a:pPr>
              <a:endParaRPr lang="he-IL" sz="5696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526803" y="4229123"/>
              <a:ext cx="2183578" cy="306146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1">
              <a:spAutoFit/>
            </a:bodyPr>
            <a:lstStyle>
              <a:defPPr>
                <a:defRPr lang="en-US"/>
              </a:defPPr>
              <a:lvl1pPr algn="ctr">
                <a:defRPr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he-IL" sz="5696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הלימה בכלל הארגון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215284" y="5913070"/>
              <a:ext cx="2866823" cy="306146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1">
              <a:spAutoFit/>
            </a:bodyPr>
            <a:lstStyle>
              <a:defPPr>
                <a:defRPr lang="en-US"/>
              </a:defPPr>
              <a:lvl1pPr algn="ctr">
                <a:defRPr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he-IL" sz="5696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שיפור מתמיד  של תהליכים</a:t>
              </a:r>
            </a:p>
          </p:txBody>
        </p:sp>
        <p:sp>
          <p:nvSpPr>
            <p:cNvPr id="18" name="מלבן עם פינה יחידה חתוכה ומעוגלת 17"/>
            <p:cNvSpPr/>
            <p:nvPr/>
          </p:nvSpPr>
          <p:spPr>
            <a:xfrm flipH="1">
              <a:off x="832696" y="9437528"/>
              <a:ext cx="3816000" cy="1944000"/>
            </a:xfrm>
            <a:prstGeom prst="snipRoundRect">
              <a:avLst/>
            </a:prstGeom>
            <a:solidFill>
              <a:srgbClr val="B0DD7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הובלה/חניכה בצניעות</a:t>
              </a:r>
            </a:p>
            <a:p>
              <a:pPr marL="949505" indent="-949505" algn="l" rtl="0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8861" dirty="0">
                  <a:solidFill>
                    <a:prstClr val="black"/>
                  </a:solidFill>
                </a:rPr>
                <a:t>כבוד לכל פרט</a:t>
              </a:r>
            </a:p>
          </p:txBody>
        </p:sp>
        <p:sp>
          <p:nvSpPr>
            <p:cNvPr id="19" name="מלבן עם פינה יחידה חתוכה ומעוגלת 18"/>
            <p:cNvSpPr/>
            <p:nvPr/>
          </p:nvSpPr>
          <p:spPr>
            <a:xfrm>
              <a:off x="4651229" y="9438199"/>
              <a:ext cx="3816000" cy="1944000"/>
            </a:xfrm>
            <a:prstGeom prst="snipRound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סביבת עבודה בטוחה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כבוד לעובד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העצמת עובדים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פיתוח והכשרת עובדים </a:t>
              </a:r>
            </a:p>
            <a:p>
              <a:pPr marL="949505" indent="-949505" fontAlgn="base">
                <a:spcBef>
                  <a:spcPts val="665"/>
                </a:spcBef>
                <a:spcAft>
                  <a:spcPts val="665"/>
                </a:spcAft>
                <a:buFont typeface="Arial" panose="020B0604020202020204" pitchFamily="34" charset="0"/>
                <a:buChar char="•"/>
              </a:pPr>
              <a:r>
                <a:rPr lang="he-IL" sz="5696" dirty="0">
                  <a:solidFill>
                    <a:prstClr val="black"/>
                  </a:solidFill>
                </a:rPr>
                <a:t>מעורבות כלל העובדים </a:t>
              </a:r>
              <a:r>
                <a:rPr lang="he-IL" sz="5696" dirty="0" err="1">
                  <a:solidFill>
                    <a:prstClr val="black"/>
                  </a:solidFill>
                </a:rPr>
                <a:t>בשגרות</a:t>
              </a:r>
              <a:r>
                <a:rPr lang="he-IL" sz="5696" dirty="0">
                  <a:solidFill>
                    <a:prstClr val="black"/>
                  </a:solidFill>
                </a:rPr>
                <a:t> שיפור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660338" y="9634358"/>
              <a:ext cx="1985086" cy="336943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1">
              <a:spAutoFit/>
            </a:bodyPr>
            <a:lstStyle>
              <a:defPPr>
                <a:defRPr lang="en-US"/>
              </a:defPPr>
              <a:lvl1pPr algn="ctr">
                <a:defRPr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he-IL" sz="6329" dirty="0">
                  <a:solidFill>
                    <a:prstClr val="black"/>
                  </a:solidFill>
                  <a:latin typeface="Arial" pitchFamily="34" charset="0"/>
                  <a:ea typeface="ＭＳ Ｐゴシック" pitchFamily="34" charset="-128"/>
                </a:rPr>
                <a:t>מאפשרי תרבות</a:t>
              </a:r>
            </a:p>
          </p:txBody>
        </p:sp>
        <p:sp>
          <p:nvSpPr>
            <p:cNvPr id="4" name="חץ למטה 3"/>
            <p:cNvSpPr/>
            <p:nvPr/>
          </p:nvSpPr>
          <p:spPr>
            <a:xfrm rot="19560160">
              <a:off x="1412292" y="2599736"/>
              <a:ext cx="404447" cy="53731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17034" tIns="108517" rIns="217034" bIns="108517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981"/>
            </a:p>
          </p:txBody>
        </p:sp>
        <p:sp>
          <p:nvSpPr>
            <p:cNvPr id="6" name="TextBox 5"/>
            <p:cNvSpPr txBox="1"/>
            <p:nvPr/>
          </p:nvSpPr>
          <p:spPr>
            <a:xfrm rot="19740255">
              <a:off x="610278" y="2163658"/>
              <a:ext cx="1198613" cy="32000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5981" dirty="0"/>
                <a:t>עקרונות</a:t>
              </a:r>
            </a:p>
          </p:txBody>
        </p:sp>
        <p:sp>
          <p:nvSpPr>
            <p:cNvPr id="22" name="חץ למטה 21"/>
            <p:cNvSpPr/>
            <p:nvPr/>
          </p:nvSpPr>
          <p:spPr>
            <a:xfrm rot="2039840" flipH="1">
              <a:off x="7151840" y="2481297"/>
              <a:ext cx="404447" cy="537318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217034" tIns="108517" rIns="217034" bIns="108517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he-IL" sz="5981"/>
            </a:p>
          </p:txBody>
        </p:sp>
        <p:sp>
          <p:nvSpPr>
            <p:cNvPr id="23" name="TextBox 22"/>
            <p:cNvSpPr txBox="1"/>
            <p:nvPr/>
          </p:nvSpPr>
          <p:spPr>
            <a:xfrm rot="1859745" flipH="1">
              <a:off x="7114200" y="1982786"/>
              <a:ext cx="1198613" cy="61083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5981" dirty="0"/>
                <a:t>תפיסות תומכות</a:t>
              </a:r>
              <a:endParaRPr lang="he-IL" sz="5981" dirty="0"/>
            </a:p>
          </p:txBody>
        </p:sp>
      </p:grpSp>
      <p:pic>
        <p:nvPicPr>
          <p:cNvPr id="2" name="תמונה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413" b="13186"/>
          <a:stretch/>
        </p:blipFill>
        <p:spPr>
          <a:xfrm>
            <a:off x="23065061" y="37657922"/>
            <a:ext cx="7041545" cy="3810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20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I 2012 Vr 2502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125</Words>
  <Application>Microsoft Office PowerPoint</Application>
  <PresentationFormat>מותאם אישית</PresentationFormat>
  <Paragraphs>40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ＭＳ Ｐゴシック</vt:lpstr>
      <vt:lpstr>Alef</vt:lpstr>
      <vt:lpstr>Arial</vt:lpstr>
      <vt:lpstr>Calibri</vt:lpstr>
      <vt:lpstr>Wingdings</vt:lpstr>
      <vt:lpstr>LI 2012 Vr 250212</vt:lpstr>
      <vt:lpstr>מודל שינגו למצויינות בתפעול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מודל שינגו למצויינות בתפעול</dc:title>
  <dc:creator>Zohar</dc:creator>
  <cp:lastModifiedBy>Zohar</cp:lastModifiedBy>
  <cp:revision>24</cp:revision>
  <dcterms:created xsi:type="dcterms:W3CDTF">2014-03-01T08:57:51Z</dcterms:created>
  <dcterms:modified xsi:type="dcterms:W3CDTF">2014-06-07T15:49:06Z</dcterms:modified>
</cp:coreProperties>
</file>